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60" r:id="rId6"/>
    <p:sldId id="259" r:id="rId7"/>
    <p:sldId id="263" r:id="rId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15D5D-2A3B-40E7-8813-711E17C8A9D0}" type="datetimeFigureOut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263CE-9FC6-46D3-A555-28E25932C1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099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1444B4-04AF-4272-BCEF-BCEAD9396D0A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82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45-B50A-4F46-BF3B-B3265383B547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675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577B-E30C-461D-ACAA-29597CC31CC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94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880E4-5FAE-4C39-B637-0C2878E16BF6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19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705F-B362-4409-B548-D270D6BAE354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83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DA28-84EE-45C9-9310-7A9EF9691FA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021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A5FF-E0C6-4360-84B4-A65933280564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9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009-9463-4FC1-B871-EC8069711C21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67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4CE5E-F042-4861-BE4C-99730EBDA9DF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67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7614-969F-42E5-9FA7-77F2158A8DA4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3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AD84-052E-43B1-BF69-F77D1F4AEB60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9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4341-935F-46CF-BB89-89F791EBB7CE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85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31AB-D962-4CAF-A239-4A546C71315F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84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0E6B-BCD8-4474-AF61-D41303CBC6C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68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0B3C-6B06-4420-A88C-73E918C99A59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57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BF090-363C-48A8-84B5-30D73D8012E2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6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11885-01C9-4DC6-B657-C8CBBEC830A1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02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9FEC46-9505-424D-AA29-EC47845CA3EF}" type="datetime1">
              <a:rPr lang="zh-TW" altLang="en-US" smtClean="0"/>
              <a:t>2024/2/23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146E7-9A8A-48AA-98F2-870065FB84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80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60606-00DD-4627-9832-DD09A4716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「跨域華語教學學程」說明會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666DAB6-678D-4876-AF22-83967D98D4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主持人：</a:t>
            </a:r>
            <a:endParaRPr lang="en-US" altLang="zh-TW" dirty="0"/>
          </a:p>
          <a:p>
            <a:r>
              <a:rPr lang="zh-TW" altLang="en-US" dirty="0"/>
              <a:t>跨域華語教學學程召集人董保城副校長</a:t>
            </a:r>
            <a:endParaRPr lang="en-US" altLang="zh-TW" dirty="0"/>
          </a:p>
          <a:p>
            <a:r>
              <a:rPr lang="zh-TW" altLang="en-US" dirty="0"/>
              <a:t>共同開課單位：</a:t>
            </a:r>
            <a:endParaRPr lang="en-US" altLang="zh-TW" dirty="0"/>
          </a:p>
          <a:p>
            <a:r>
              <a:rPr lang="zh-TW" altLang="en-US" dirty="0"/>
              <a:t>中文系、通識教育中心、師資培育中心、華語教學中心</a:t>
            </a:r>
            <a:endParaRPr lang="en-US" altLang="zh-TW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9F1204-10DC-4596-9397-3312D118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569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7461B-79DF-408C-949D-EE7ECA4C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歡迎修習</a:t>
            </a:r>
            <a:r>
              <a:rPr lang="en-US" altLang="zh-TW" sz="3600" dirty="0"/>
              <a:t>2024</a:t>
            </a:r>
            <a:r>
              <a:rPr lang="zh-TW" altLang="en-US" sz="3600" dirty="0"/>
              <a:t>年「跨域華語教學學程」四門課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00E327E-42CC-48D0-8E01-3B0E64990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sz="2400" dirty="0"/>
              <a:t>下列為課程名稱、時間與任課老師：</a:t>
            </a:r>
            <a:endParaRPr lang="en-US" altLang="zh-TW" dirty="0"/>
          </a:p>
          <a:p>
            <a:pPr marL="457200" indent="-457200">
              <a:buFont typeface="+mj-ea"/>
              <a:buAutoNum type="ea1ChtPeriod"/>
            </a:pPr>
            <a:r>
              <a:rPr lang="en-US" altLang="zh-TW" dirty="0"/>
              <a:t>112-2</a:t>
            </a:r>
            <a:r>
              <a:rPr lang="zh-TW" altLang="en-US" dirty="0"/>
              <a:t>華語文教學 </a:t>
            </a:r>
            <a:r>
              <a:rPr lang="en-US" altLang="zh-TW" dirty="0"/>
              <a:t>/</a:t>
            </a:r>
            <a:r>
              <a:rPr lang="zh-TW" altLang="en-US" dirty="0"/>
              <a:t>四</a:t>
            </a:r>
            <a:r>
              <a:rPr lang="en-US" altLang="zh-TW" dirty="0"/>
              <a:t>56/</a:t>
            </a:r>
            <a:r>
              <a:rPr lang="zh-TW" altLang="en-US" dirty="0"/>
              <a:t>巫淑華</a:t>
            </a:r>
            <a:endParaRPr lang="en-US" altLang="zh-TW" dirty="0"/>
          </a:p>
          <a:p>
            <a:pPr marL="457200" indent="-457200">
              <a:buFont typeface="+mj-ea"/>
              <a:buAutoNum type="ea1ChtPeriod"/>
            </a:pPr>
            <a:r>
              <a:rPr lang="en-US" altLang="zh-TW" dirty="0"/>
              <a:t>112-2</a:t>
            </a:r>
            <a:r>
              <a:rPr lang="zh-TW" altLang="en-US" dirty="0"/>
              <a:t>華語口語與表達</a:t>
            </a:r>
            <a:r>
              <a:rPr lang="en-US" altLang="zh-TW" dirty="0"/>
              <a:t>/</a:t>
            </a:r>
            <a:r>
              <a:rPr lang="zh-TW" altLang="en-US" dirty="0"/>
              <a:t>一</a:t>
            </a:r>
            <a:r>
              <a:rPr lang="en-US" altLang="zh-TW" dirty="0"/>
              <a:t>56 /</a:t>
            </a:r>
            <a:r>
              <a:rPr lang="zh-TW" altLang="en-US" dirty="0"/>
              <a:t>張惠文</a:t>
            </a:r>
            <a:endParaRPr lang="en-US" altLang="zh-TW" dirty="0"/>
          </a:p>
          <a:p>
            <a:pPr marL="457200" indent="-457200">
              <a:buFont typeface="+mj-ea"/>
              <a:buAutoNum type="ea1ChtPeriod"/>
            </a:pPr>
            <a:r>
              <a:rPr lang="en-US" altLang="zh-TW" dirty="0"/>
              <a:t>112-2</a:t>
            </a:r>
            <a:r>
              <a:rPr lang="zh-TW" altLang="en-US" dirty="0"/>
              <a:t>漢語語言學</a:t>
            </a:r>
            <a:r>
              <a:rPr lang="en-US" altLang="zh-TW" dirty="0"/>
              <a:t>/</a:t>
            </a:r>
            <a:r>
              <a:rPr lang="zh-TW" altLang="en-US" dirty="0"/>
              <a:t>四</a:t>
            </a:r>
            <a:r>
              <a:rPr lang="en-US" altLang="zh-TW" dirty="0"/>
              <a:t>34/</a:t>
            </a:r>
            <a:r>
              <a:rPr lang="zh-TW" altLang="en-US" dirty="0"/>
              <a:t>林怡岑</a:t>
            </a:r>
            <a:endParaRPr lang="en-US" altLang="zh-TW" dirty="0"/>
          </a:p>
          <a:p>
            <a:pPr marL="457200" indent="-457200">
              <a:buFont typeface="+mj-ea"/>
              <a:buAutoNum type="ea1ChtPeriod"/>
            </a:pPr>
            <a:r>
              <a:rPr lang="en-US" altLang="zh-TW" dirty="0"/>
              <a:t>112-2</a:t>
            </a:r>
            <a:r>
              <a:rPr lang="zh-TW" altLang="en-US" dirty="0"/>
              <a:t>華人社會與文化</a:t>
            </a:r>
            <a:r>
              <a:rPr lang="en-US" altLang="zh-TW" dirty="0"/>
              <a:t>/</a:t>
            </a:r>
            <a:r>
              <a:rPr lang="zh-TW" altLang="en-US" dirty="0"/>
              <a:t>四</a:t>
            </a:r>
            <a:r>
              <a:rPr lang="en-US" altLang="zh-TW" dirty="0"/>
              <a:t>78/</a:t>
            </a:r>
            <a:r>
              <a:rPr lang="zh-TW" altLang="en-US" dirty="0"/>
              <a:t>范玉廷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修畢上述</a:t>
            </a:r>
            <a:r>
              <a:rPr lang="zh-TW" altLang="en-US" dirty="0">
                <a:solidFill>
                  <a:srgbClr val="FF0000"/>
                </a:solidFill>
              </a:rPr>
              <a:t>四門課</a:t>
            </a:r>
            <a:r>
              <a:rPr lang="zh-TW" altLang="en-US" dirty="0"/>
              <a:t>即可取得</a:t>
            </a:r>
            <a:r>
              <a:rPr lang="zh-TW" altLang="en-US" dirty="0">
                <a:solidFill>
                  <a:srgbClr val="FF0000"/>
                </a:solidFill>
              </a:rPr>
              <a:t>微學程證書</a:t>
            </a:r>
            <a:r>
              <a:rPr lang="zh-TW" altLang="en-US" dirty="0"/>
              <a:t>，再修滿本學程其他課程</a:t>
            </a:r>
            <a:r>
              <a:rPr lang="en-US" altLang="zh-TW" dirty="0"/>
              <a:t>7</a:t>
            </a:r>
            <a:r>
              <a:rPr lang="zh-TW" altLang="en-US" dirty="0"/>
              <a:t>學分以上，即可取得</a:t>
            </a:r>
            <a:r>
              <a:rPr lang="zh-TW" altLang="en-US" sz="2400" dirty="0">
                <a:solidFill>
                  <a:srgbClr val="FF0000"/>
                </a:solidFill>
              </a:rPr>
              <a:t>跨域華語教學學分學程證書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0834A0-18B1-43FC-9C72-E592E0FC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062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3DB12B72-F578-4D29-896B-2AF95F14D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649426"/>
              </p:ext>
            </p:extLst>
          </p:nvPr>
        </p:nvGraphicFramePr>
        <p:xfrm>
          <a:off x="1329179" y="982663"/>
          <a:ext cx="7986758" cy="4914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7070">
                  <a:extLst>
                    <a:ext uri="{9D8B030D-6E8A-4147-A177-3AD203B41FA5}">
                      <a16:colId xmlns:a16="http://schemas.microsoft.com/office/drawing/2014/main" val="3308908995"/>
                    </a:ext>
                  </a:extLst>
                </a:gridCol>
                <a:gridCol w="1144989">
                  <a:extLst>
                    <a:ext uri="{9D8B030D-6E8A-4147-A177-3AD203B41FA5}">
                      <a16:colId xmlns:a16="http://schemas.microsoft.com/office/drawing/2014/main" val="1166648998"/>
                    </a:ext>
                  </a:extLst>
                </a:gridCol>
                <a:gridCol w="1424699">
                  <a:extLst>
                    <a:ext uri="{9D8B030D-6E8A-4147-A177-3AD203B41FA5}">
                      <a16:colId xmlns:a16="http://schemas.microsoft.com/office/drawing/2014/main" val="952924853"/>
                    </a:ext>
                  </a:extLst>
                </a:gridCol>
              </a:tblGrid>
              <a:tr h="427640">
                <a:tc>
                  <a:txBody>
                    <a:bodyPr/>
                    <a:lstStyle/>
                    <a:p>
                      <a:pPr marL="393700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中文科目名稱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00330" marR="13335" indent="-76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必選修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54610" marR="57785" algn="ctr"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學分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338458"/>
                  </a:ext>
                </a:extLst>
              </a:tr>
              <a:tr h="365545">
                <a:tc>
                  <a:txBody>
                    <a:bodyPr/>
                    <a:lstStyle/>
                    <a:p>
                      <a:pPr marL="66040" algn="ctr"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華語文教學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必</a:t>
                      </a:r>
                      <a:endParaRPr lang="zh-TW" sz="18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8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9019"/>
                  </a:ext>
                </a:extLst>
              </a:tr>
              <a:tr h="393664">
                <a:tc>
                  <a:txBody>
                    <a:bodyPr/>
                    <a:lstStyle/>
                    <a:p>
                      <a:pPr marL="66040" algn="ctr">
                        <a:spcBef>
                          <a:spcPts val="69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華語口語與表達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95"/>
                        </a:spcBef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必</a:t>
                      </a:r>
                      <a:endParaRPr lang="zh-TW" sz="18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96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7280632"/>
                  </a:ext>
                </a:extLst>
              </a:tr>
              <a:tr h="316337">
                <a:tc>
                  <a:txBody>
                    <a:bodyPr/>
                    <a:lstStyle/>
                    <a:p>
                      <a:pPr marL="6604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漢語語言學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5"/>
                        </a:spcBef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必</a:t>
                      </a:r>
                      <a:endParaRPr lang="zh-TW" sz="18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034945"/>
                  </a:ext>
                </a:extLst>
              </a:tr>
              <a:tr h="252484">
                <a:tc>
                  <a:txBody>
                    <a:bodyPr/>
                    <a:lstStyle/>
                    <a:p>
                      <a:pPr marL="6604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華人社會與文化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5"/>
                        </a:spcBef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必</a:t>
                      </a:r>
                      <a:endParaRPr lang="zh-TW" sz="18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424706"/>
                  </a:ext>
                </a:extLst>
              </a:tr>
              <a:tr h="407137">
                <a:tc>
                  <a:txBody>
                    <a:bodyPr/>
                    <a:lstStyle/>
                    <a:p>
                      <a:pPr marL="66040" algn="ctr">
                        <a:spcBef>
                          <a:spcPts val="7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漢字教學理論與應用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5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102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45819"/>
                  </a:ext>
                </a:extLst>
              </a:tr>
              <a:tr h="338597">
                <a:tc>
                  <a:txBody>
                    <a:bodyPr/>
                    <a:lstStyle/>
                    <a:p>
                      <a:pPr marL="66040" algn="ctr"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華語文教材與教法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5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72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59166"/>
                  </a:ext>
                </a:extLst>
              </a:tr>
              <a:tr h="374918">
                <a:tc>
                  <a:txBody>
                    <a:bodyPr/>
                    <a:lstStyle/>
                    <a:p>
                      <a:pPr marL="66040" algn="ctr">
                        <a:spcBef>
                          <a:spcPts val="605"/>
                        </a:spcBef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華語文閱讀與寫作教學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15380"/>
                  </a:ext>
                </a:extLst>
              </a:tr>
              <a:tr h="290561">
                <a:tc>
                  <a:txBody>
                    <a:bodyPr/>
                    <a:lstStyle/>
                    <a:p>
                      <a:pPr marL="6604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語言與文化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5019891"/>
                  </a:ext>
                </a:extLst>
              </a:tr>
              <a:tr h="328053">
                <a:tc>
                  <a:txBody>
                    <a:bodyPr/>
                    <a:lstStyle/>
                    <a:p>
                      <a:pPr marL="66040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華語教學實務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1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336059"/>
                  </a:ext>
                </a:extLst>
              </a:tr>
              <a:tr h="415924">
                <a:tc>
                  <a:txBody>
                    <a:bodyPr/>
                    <a:lstStyle/>
                    <a:p>
                      <a:pPr marL="66040" marR="100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</a:rPr>
                        <a:t>海外華語教學現況與多媒體數位應用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80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105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27654"/>
                  </a:ext>
                </a:extLst>
              </a:tr>
              <a:tr h="322195">
                <a:tc>
                  <a:txBody>
                    <a:bodyPr/>
                    <a:lstStyle/>
                    <a:p>
                      <a:pPr marL="66040" algn="ctr">
                        <a:spcBef>
                          <a:spcPts val="38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英文閱讀(檢定科目)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8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208050"/>
                  </a:ext>
                </a:extLst>
              </a:tr>
              <a:tr h="336254">
                <a:tc>
                  <a:txBody>
                    <a:bodyPr/>
                    <a:lstStyle/>
                    <a:p>
                      <a:pPr marL="66040" algn="ctr"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英文寫作(檢定科目)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4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98986"/>
                  </a:ext>
                </a:extLst>
              </a:tr>
              <a:tr h="323366">
                <a:tc>
                  <a:txBody>
                    <a:bodyPr/>
                    <a:lstStyle/>
                    <a:p>
                      <a:pPr marL="66040" algn="ctr"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數學(檢定科目)</a:t>
                      </a:r>
                      <a:endParaRPr lang="zh-TW" sz="18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95"/>
                        </a:spcBef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選</a:t>
                      </a:r>
                      <a:endParaRPr lang="zh-TW" sz="18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spcBef>
                          <a:spcPts val="6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zh-TW" sz="18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348965"/>
                  </a:ext>
                </a:extLst>
              </a:tr>
            </a:tbl>
          </a:graphicData>
        </a:graphic>
      </p:graphicFrame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C3C2E47-A6E4-4D5B-AA8A-BF781B682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0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8007F0-687F-41A3-944A-ACD27367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教育部華語教學能力認證考試</a:t>
            </a:r>
            <a:br>
              <a:rPr lang="en-US" altLang="zh-TW" sz="4400" dirty="0"/>
            </a:br>
            <a:r>
              <a:rPr lang="en-US" altLang="zh-TW" sz="4400" dirty="0"/>
              <a:t>(</a:t>
            </a:r>
            <a:r>
              <a:rPr lang="zh-TW" altLang="en-US" sz="4400" dirty="0"/>
              <a:t>參考</a:t>
            </a:r>
            <a:r>
              <a:rPr lang="en-US" altLang="zh-TW" sz="4400" dirty="0"/>
              <a:t>2023</a:t>
            </a:r>
            <a:r>
              <a:rPr lang="zh-TW" altLang="en-US" sz="4400" dirty="0"/>
              <a:t>年公告版本</a:t>
            </a:r>
            <a:r>
              <a:rPr lang="en-US" altLang="zh-TW" sz="4400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EE089B-D9D9-4E0A-B801-C2815FCF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79388" indent="-179388">
              <a:buFont typeface="+mj-lt"/>
              <a:buAutoNum type="arabicPeriod"/>
            </a:pPr>
            <a:r>
              <a:rPr lang="zh-TW" altLang="en-US" sz="1600" dirty="0"/>
              <a:t>考試與放榜時間：約</a:t>
            </a:r>
            <a:r>
              <a:rPr lang="zh-TW" altLang="en-US" sz="1600" b="1" u="sng" dirty="0">
                <a:solidFill>
                  <a:srgbClr val="FF0000"/>
                </a:solidFill>
              </a:rPr>
              <a:t>每年</a:t>
            </a:r>
            <a:r>
              <a:rPr lang="en-US" altLang="zh-TW" sz="1600" b="1" u="sng" dirty="0">
                <a:solidFill>
                  <a:srgbClr val="FF0000"/>
                </a:solidFill>
              </a:rPr>
              <a:t>7</a:t>
            </a:r>
            <a:r>
              <a:rPr lang="zh-TW" altLang="en-US" sz="1600" b="1" u="sng" dirty="0">
                <a:solidFill>
                  <a:srgbClr val="FF0000"/>
                </a:solidFill>
              </a:rPr>
              <a:t>月中下旬考試</a:t>
            </a:r>
            <a:r>
              <a:rPr lang="zh-TW" altLang="en-US" sz="1600" dirty="0"/>
              <a:t>；</a:t>
            </a:r>
            <a:r>
              <a:rPr lang="zh-TW" altLang="en-US" sz="1600" b="1" u="sng" dirty="0">
                <a:solidFill>
                  <a:srgbClr val="FF0000"/>
                </a:solidFill>
              </a:rPr>
              <a:t>每年</a:t>
            </a:r>
            <a:r>
              <a:rPr lang="en-US" altLang="zh-TW" sz="1600" b="1" u="sng" dirty="0">
                <a:solidFill>
                  <a:srgbClr val="FF0000"/>
                </a:solidFill>
              </a:rPr>
              <a:t>9</a:t>
            </a:r>
            <a:r>
              <a:rPr lang="zh-TW" altLang="en-US" sz="1600" b="1" u="sng" dirty="0">
                <a:solidFill>
                  <a:srgbClr val="FF0000"/>
                </a:solidFill>
              </a:rPr>
              <a:t>月下旬放榜</a:t>
            </a:r>
            <a:r>
              <a:rPr lang="zh-TW" altLang="en-US" sz="1600" dirty="0"/>
              <a:t>。</a:t>
            </a:r>
            <a:endParaRPr lang="en-US" altLang="zh-TW" sz="1600" dirty="0"/>
          </a:p>
          <a:p>
            <a:pPr marL="179388" indent="-179388">
              <a:buFont typeface="+mj-lt"/>
              <a:buAutoNum type="arabicPeriod"/>
            </a:pPr>
            <a:r>
              <a:rPr lang="zh-TW" altLang="en-US" sz="1600" dirty="0"/>
              <a:t>符合下列之一者，具報考資格：</a:t>
            </a:r>
          </a:p>
          <a:p>
            <a:pPr marL="358775" lvl="1" indent="-179388">
              <a:buFont typeface="+mj-lt"/>
              <a:buAutoNum type="arabicParenR"/>
            </a:pPr>
            <a:r>
              <a:rPr lang="zh-TW" altLang="en-US" sz="1600" dirty="0"/>
              <a:t>取得學士以上學位：國內公立或已立案之私立大學或獨立學院畢業或符合我國教育部</a:t>
            </a:r>
            <a:r>
              <a:rPr lang="en-US" altLang="zh-TW" sz="1600" dirty="0"/>
              <a:t>(</a:t>
            </a:r>
            <a:r>
              <a:rPr lang="zh-TW" altLang="en-US" sz="1600" dirty="0"/>
              <a:t>以下簡稱本部</a:t>
            </a:r>
            <a:r>
              <a:rPr lang="en-US" altLang="zh-TW" sz="1600" dirty="0"/>
              <a:t>)</a:t>
            </a:r>
            <a:r>
              <a:rPr lang="zh-TW" altLang="en-US" sz="1600" dirty="0"/>
              <a:t>採認規定之國外大學或獨立學院畢業，</a:t>
            </a:r>
            <a:r>
              <a:rPr lang="zh-TW" altLang="en-US" sz="1600" b="1" u="sng" dirty="0">
                <a:solidFill>
                  <a:srgbClr val="FF0000"/>
                </a:solidFill>
              </a:rPr>
              <a:t>取得學士學位以上</a:t>
            </a:r>
            <a:r>
              <a:rPr lang="zh-TW" altLang="en-US" sz="1600" dirty="0"/>
              <a:t>。</a:t>
            </a:r>
          </a:p>
          <a:p>
            <a:pPr marL="358775" lvl="1" indent="-179388">
              <a:buFont typeface="+mj-lt"/>
              <a:buAutoNum type="arabicParenR"/>
            </a:pPr>
            <a:r>
              <a:rPr lang="zh-TW" altLang="en-US" sz="1600" dirty="0"/>
              <a:t>國內公立或已立案之私立大學或獨立學院之學士班</a:t>
            </a:r>
            <a:r>
              <a:rPr lang="zh-TW" altLang="en-US" sz="1600" b="1" u="sng" dirty="0">
                <a:solidFill>
                  <a:srgbClr val="FF0000"/>
                </a:solidFill>
              </a:rPr>
              <a:t>應屆畢業生檢附蓋註冊章之學生證</a:t>
            </a:r>
            <a:r>
              <a:rPr lang="zh-TW" altLang="en-US" sz="1600" dirty="0"/>
              <a:t>正、反面影本</a:t>
            </a:r>
            <a:r>
              <a:rPr lang="en-US" altLang="zh-TW" sz="1600" dirty="0"/>
              <a:t>(</a:t>
            </a:r>
            <a:r>
              <a:rPr lang="zh-TW" altLang="en-US" sz="1600" dirty="0"/>
              <a:t>或當學期在學證明影本</a:t>
            </a:r>
            <a:r>
              <a:rPr lang="en-US" altLang="zh-TW" sz="1600" dirty="0"/>
              <a:t>)</a:t>
            </a:r>
            <a:r>
              <a:rPr lang="zh-TW" altLang="en-US" sz="1600" dirty="0"/>
              <a:t>，填妥由報名網站下載列印之「應屆畢業生暫准報名申請表」，</a:t>
            </a:r>
            <a:r>
              <a:rPr lang="zh-TW" altLang="en-US" sz="1600" b="1" u="sng" dirty="0">
                <a:solidFill>
                  <a:srgbClr val="FF0000"/>
                </a:solidFill>
              </a:rPr>
              <a:t>得暫准報名</a:t>
            </a:r>
            <a:r>
              <a:rPr lang="zh-TW" altLang="en-US" sz="1600" dirty="0"/>
              <a:t>；</a:t>
            </a:r>
            <a:r>
              <a:rPr lang="zh-TW" altLang="en-US" sz="1600" b="1" u="sng" dirty="0">
                <a:solidFill>
                  <a:srgbClr val="FF0000"/>
                </a:solidFill>
              </a:rPr>
              <a:t>並應依規定於考時前一日</a:t>
            </a:r>
            <a:r>
              <a:rPr lang="en-US" altLang="zh-TW" sz="1600" b="1" u="sng" dirty="0">
                <a:solidFill>
                  <a:srgbClr val="FF0000"/>
                </a:solidFill>
              </a:rPr>
              <a:t>17</a:t>
            </a:r>
            <a:r>
              <a:rPr lang="zh-TW" altLang="en-US" sz="1600" b="1" u="sng" dirty="0">
                <a:solidFill>
                  <a:srgbClr val="FF0000"/>
                </a:solidFill>
              </a:rPr>
              <a:t>時前將畢業</a:t>
            </a:r>
            <a:r>
              <a:rPr lang="en-US" altLang="zh-TW" sz="1600" b="1" u="sng" dirty="0">
                <a:solidFill>
                  <a:srgbClr val="FF0000"/>
                </a:solidFill>
              </a:rPr>
              <a:t>(</a:t>
            </a:r>
            <a:r>
              <a:rPr lang="zh-TW" altLang="en-US" sz="1600" b="1" u="sng" dirty="0">
                <a:solidFill>
                  <a:srgbClr val="FF0000"/>
                </a:solidFill>
              </a:rPr>
              <a:t>學位</a:t>
            </a:r>
            <a:r>
              <a:rPr lang="en-US" altLang="zh-TW" sz="1600" b="1" u="sng" dirty="0">
                <a:solidFill>
                  <a:srgbClr val="FF0000"/>
                </a:solidFill>
              </a:rPr>
              <a:t>)</a:t>
            </a:r>
            <a:r>
              <a:rPr lang="zh-TW" altLang="en-US" sz="1600" b="1" u="sng" dirty="0">
                <a:solidFill>
                  <a:srgbClr val="FF0000"/>
                </a:solidFill>
              </a:rPr>
              <a:t>證書影本寄達</a:t>
            </a:r>
            <a:r>
              <a:rPr lang="en-US" altLang="zh-TW" sz="1600" b="1" u="sng" dirty="0">
                <a:solidFill>
                  <a:srgbClr val="FF0000"/>
                </a:solidFill>
              </a:rPr>
              <a:t>(</a:t>
            </a:r>
            <a:r>
              <a:rPr lang="zh-TW" altLang="en-US" sz="1600" b="1" u="sng" dirty="0">
                <a:solidFill>
                  <a:srgbClr val="FF0000"/>
                </a:solidFill>
              </a:rPr>
              <a:t>或傳真、</a:t>
            </a:r>
            <a:r>
              <a:rPr lang="en-US" altLang="zh-TW" sz="1600" b="1" u="sng" dirty="0">
                <a:solidFill>
                  <a:srgbClr val="FF0000"/>
                </a:solidFill>
              </a:rPr>
              <a:t>email)</a:t>
            </a:r>
            <a:r>
              <a:rPr lang="zh-TW" altLang="en-US" sz="1600" b="1" u="sng" dirty="0">
                <a:solidFill>
                  <a:srgbClr val="FF0000"/>
                </a:solidFill>
              </a:rPr>
              <a:t>至試務單位進行查驗</a:t>
            </a:r>
            <a:r>
              <a:rPr lang="zh-TW" altLang="en-US" sz="1600" dirty="0"/>
              <a:t>。暫准報名申請者，如未依期限繳驗畢業證書，或繳驗之證書經審查不合格者，即認定不具應考資格，不得入場應試。</a:t>
            </a:r>
          </a:p>
          <a:p>
            <a:pPr marL="179388" indent="-179388">
              <a:buFont typeface="+mj-lt"/>
              <a:buAutoNum type="arabicPeriod"/>
            </a:pPr>
            <a:r>
              <a:rPr lang="zh-TW" altLang="en-US" sz="1800" dirty="0"/>
              <a:t>報名時間：</a:t>
            </a:r>
            <a:r>
              <a:rPr lang="zh-TW" altLang="en-US" sz="1800" b="1" u="sng" dirty="0">
                <a:solidFill>
                  <a:srgbClr val="FF0000"/>
                </a:solidFill>
              </a:rPr>
              <a:t>每年</a:t>
            </a:r>
            <a:r>
              <a:rPr lang="en-US" altLang="zh-TW" sz="1800" b="1" u="sng" dirty="0">
                <a:solidFill>
                  <a:srgbClr val="FF0000"/>
                </a:solidFill>
              </a:rPr>
              <a:t>5</a:t>
            </a:r>
            <a:r>
              <a:rPr lang="zh-TW" altLang="en-US" sz="1800" b="1" u="sng" dirty="0">
                <a:solidFill>
                  <a:srgbClr val="FF0000"/>
                </a:solidFill>
              </a:rPr>
              <a:t>月中旬</a:t>
            </a:r>
          </a:p>
          <a:p>
            <a:pPr marL="179388" indent="-179388">
              <a:buFont typeface="+mj-lt"/>
              <a:buAutoNum type="arabicPeriod"/>
            </a:pPr>
            <a:r>
              <a:rPr lang="zh-TW" altLang="en-US" sz="1800" dirty="0"/>
              <a:t>報名費：</a:t>
            </a:r>
            <a:r>
              <a:rPr lang="zh-TW" altLang="en-US" sz="1800" b="1" u="sng" dirty="0">
                <a:solidFill>
                  <a:srgbClr val="FF0000"/>
                </a:solidFill>
              </a:rPr>
              <a:t>任一筆試科目，報名費新臺幣</a:t>
            </a:r>
            <a:r>
              <a:rPr lang="en-US" altLang="zh-TW" sz="1800" b="1" u="sng" dirty="0">
                <a:solidFill>
                  <a:srgbClr val="FF0000"/>
                </a:solidFill>
              </a:rPr>
              <a:t>300</a:t>
            </a:r>
            <a:r>
              <a:rPr lang="zh-TW" altLang="en-US" sz="1800" b="1" u="sng" dirty="0">
                <a:solidFill>
                  <a:srgbClr val="FF0000"/>
                </a:solidFill>
              </a:rPr>
              <a:t>元</a:t>
            </a:r>
            <a:r>
              <a:rPr lang="zh-TW" altLang="en-US" sz="1800" dirty="0"/>
              <a:t>，</a:t>
            </a:r>
            <a:r>
              <a:rPr lang="zh-TW" altLang="en-US" sz="1800" b="1" u="sng" dirty="0">
                <a:solidFill>
                  <a:srgbClr val="FF0000"/>
                </a:solidFill>
              </a:rPr>
              <a:t>報考筆試</a:t>
            </a:r>
            <a:r>
              <a:rPr lang="en-US" altLang="zh-TW" sz="1800" b="1" u="sng" dirty="0">
                <a:solidFill>
                  <a:srgbClr val="FF0000"/>
                </a:solidFill>
              </a:rPr>
              <a:t>4</a:t>
            </a:r>
            <a:r>
              <a:rPr lang="zh-TW" altLang="en-US" sz="1800" b="1" u="sng" dirty="0">
                <a:solidFill>
                  <a:srgbClr val="FF0000"/>
                </a:solidFill>
              </a:rPr>
              <a:t>科者，報名費新臺幣</a:t>
            </a:r>
            <a:r>
              <a:rPr lang="en-US" altLang="zh-TW" sz="1800" b="1" u="sng" dirty="0">
                <a:solidFill>
                  <a:srgbClr val="FF0000"/>
                </a:solidFill>
              </a:rPr>
              <a:t>1,200</a:t>
            </a:r>
            <a:r>
              <a:rPr lang="zh-TW" altLang="en-US" sz="1800" b="1" u="sng" dirty="0">
                <a:solidFill>
                  <a:srgbClr val="FF0000"/>
                </a:solidFill>
              </a:rPr>
              <a:t>元</a:t>
            </a:r>
            <a:r>
              <a:rPr lang="zh-TW" altLang="en-US" sz="1800" dirty="0"/>
              <a:t>；口試科目</a:t>
            </a:r>
            <a:r>
              <a:rPr lang="en-US" altLang="zh-TW" sz="1800" dirty="0"/>
              <a:t>(</a:t>
            </a:r>
            <a:r>
              <a:rPr lang="zh-TW" altLang="en-US" sz="1800" dirty="0"/>
              <a:t>華語口語與表達</a:t>
            </a:r>
            <a:r>
              <a:rPr lang="en-US" altLang="zh-TW" sz="1800" dirty="0"/>
              <a:t>)</a:t>
            </a:r>
            <a:r>
              <a:rPr lang="zh-TW" altLang="en-US" sz="1800" dirty="0"/>
              <a:t>，</a:t>
            </a:r>
            <a:r>
              <a:rPr lang="zh-TW" altLang="en-US" sz="1800" b="1" u="sng" dirty="0">
                <a:solidFill>
                  <a:srgbClr val="FF0000"/>
                </a:solidFill>
              </a:rPr>
              <a:t>報名費新臺幣</a:t>
            </a:r>
            <a:r>
              <a:rPr lang="en-US" altLang="zh-TW" sz="1800" b="1" u="sng" dirty="0">
                <a:solidFill>
                  <a:srgbClr val="FF0000"/>
                </a:solidFill>
              </a:rPr>
              <a:t>500</a:t>
            </a:r>
            <a:r>
              <a:rPr lang="zh-TW" altLang="en-US" sz="1800" b="1" u="sng" dirty="0">
                <a:solidFill>
                  <a:srgbClr val="FF0000"/>
                </a:solidFill>
              </a:rPr>
              <a:t>元</a:t>
            </a:r>
            <a:r>
              <a:rPr lang="zh-TW" altLang="en-US" sz="1800" dirty="0"/>
              <a:t>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0866E0-A3EE-4E90-BEEB-F4563667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2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8007F0-687F-41A3-944A-ACD27367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教育部華語教學能力認證考試</a:t>
            </a:r>
            <a:br>
              <a:rPr lang="en-US" altLang="zh-TW" sz="4400" dirty="0"/>
            </a:br>
            <a:r>
              <a:rPr lang="en-US" altLang="zh-TW" sz="4400" dirty="0"/>
              <a:t>(</a:t>
            </a:r>
            <a:r>
              <a:rPr lang="zh-TW" altLang="en-US" sz="4400" dirty="0"/>
              <a:t>參考</a:t>
            </a:r>
            <a:r>
              <a:rPr lang="en-US" altLang="zh-TW" sz="4400" dirty="0"/>
              <a:t>2023</a:t>
            </a:r>
            <a:r>
              <a:rPr lang="zh-TW" altLang="en-US" sz="4400" dirty="0"/>
              <a:t>年公告版本</a:t>
            </a:r>
            <a:r>
              <a:rPr lang="en-US" altLang="zh-TW" sz="4400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EE089B-D9D9-4E0A-B801-C2815FCFB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79388" indent="-179388">
              <a:buFont typeface="+mj-lt"/>
              <a:buAutoNum type="arabicPeriod" startAt="5"/>
            </a:pPr>
            <a:r>
              <a:rPr lang="zh-TW" altLang="en-US" sz="6400" dirty="0"/>
              <a:t>考試科目：（共五科）</a:t>
            </a:r>
          </a:p>
          <a:p>
            <a:pPr marL="358775" lvl="1" indent="-180975">
              <a:buFont typeface="+mj-lt"/>
              <a:buAutoNum type="arabicParenR"/>
            </a:pPr>
            <a:r>
              <a:rPr lang="zh-TW" altLang="en-US" sz="6000" dirty="0"/>
              <a:t>筆試科目：</a:t>
            </a:r>
          </a:p>
          <a:p>
            <a:pPr marL="536575" lvl="2" indent="-177800">
              <a:buFont typeface="Wingdings" panose="05000000000000000000" pitchFamily="2" charset="2"/>
              <a:buAutoNum type="circleNumWdWhitePlain"/>
            </a:pPr>
            <a:r>
              <a:rPr lang="zh-TW" altLang="en-US" sz="5800" dirty="0"/>
              <a:t>國文（測驗時間</a:t>
            </a:r>
            <a:r>
              <a:rPr lang="en-US" altLang="zh-TW" sz="5800" dirty="0"/>
              <a:t>100</a:t>
            </a:r>
            <a:r>
              <a:rPr lang="zh-TW" altLang="en-US" sz="5800" dirty="0"/>
              <a:t>分鐘）</a:t>
            </a:r>
          </a:p>
          <a:p>
            <a:pPr marL="536575" lvl="2" indent="-177800">
              <a:buFont typeface="Wingdings" panose="05000000000000000000" pitchFamily="2" charset="2"/>
              <a:buAutoNum type="circleNumWdWhitePlain"/>
            </a:pPr>
            <a:r>
              <a:rPr lang="zh-TW" altLang="en-US" sz="5800" dirty="0"/>
              <a:t>漢語語言學（測驗時間</a:t>
            </a:r>
            <a:r>
              <a:rPr lang="en-US" altLang="zh-TW" sz="5800" dirty="0"/>
              <a:t>80</a:t>
            </a:r>
            <a:r>
              <a:rPr lang="zh-TW" altLang="en-US" sz="5800" dirty="0"/>
              <a:t>分鐘）</a:t>
            </a:r>
          </a:p>
          <a:p>
            <a:pPr marL="536400" lvl="2" indent="-176400">
              <a:buFont typeface="Wingdings" panose="05000000000000000000" pitchFamily="2" charset="2"/>
              <a:buAutoNum type="circleNumWdWhitePlain"/>
            </a:pPr>
            <a:r>
              <a:rPr lang="zh-TW" altLang="en-US" sz="5800" dirty="0"/>
              <a:t>華語文教學（測驗時間</a:t>
            </a:r>
            <a:r>
              <a:rPr lang="en-US" altLang="zh-TW" sz="5800" dirty="0"/>
              <a:t>80</a:t>
            </a:r>
            <a:r>
              <a:rPr lang="zh-TW" altLang="en-US" sz="5800" dirty="0"/>
              <a:t>分鐘）</a:t>
            </a:r>
          </a:p>
          <a:p>
            <a:pPr marL="536400" lvl="2" indent="-176400">
              <a:buFont typeface="Wingdings" panose="05000000000000000000" pitchFamily="2" charset="2"/>
              <a:buAutoNum type="circleNumWdWhitePlain"/>
            </a:pPr>
            <a:r>
              <a:rPr lang="zh-TW" altLang="en-US" sz="5800" dirty="0"/>
              <a:t>華人社會與文化（測驗時間</a:t>
            </a:r>
            <a:r>
              <a:rPr lang="en-US" altLang="zh-TW" sz="5800" dirty="0"/>
              <a:t>80</a:t>
            </a:r>
            <a:r>
              <a:rPr lang="zh-TW" altLang="en-US" sz="5800" dirty="0"/>
              <a:t>分鐘）</a:t>
            </a:r>
          </a:p>
          <a:p>
            <a:pPr marL="360000" lvl="1" indent="-180000">
              <a:buFont typeface="+mj-lt"/>
              <a:buAutoNum type="arabicParenR"/>
            </a:pPr>
            <a:r>
              <a:rPr lang="zh-TW" altLang="en-US" sz="6000" dirty="0"/>
              <a:t>口試科目：華語口語與表達（口試時間約</a:t>
            </a:r>
            <a:r>
              <a:rPr lang="en-US" altLang="zh-TW" sz="6000" dirty="0"/>
              <a:t>1</a:t>
            </a:r>
            <a:r>
              <a:rPr lang="zh-TW" altLang="en-US" sz="6000" dirty="0"/>
              <a:t>小時）</a:t>
            </a:r>
            <a:r>
              <a:rPr lang="en-US" altLang="zh-TW" sz="6000" dirty="0"/>
              <a:t>2023</a:t>
            </a:r>
            <a:r>
              <a:rPr lang="zh-TW" altLang="en-US" sz="6000" dirty="0"/>
              <a:t>年報考之各考試科目及格者，</a:t>
            </a:r>
            <a:r>
              <a:rPr lang="zh-TW" altLang="en-US" sz="6000" b="1" u="sng" dirty="0">
                <a:solidFill>
                  <a:srgbClr val="FF0000"/>
                </a:solidFill>
              </a:rPr>
              <a:t>及格科目得保留</a:t>
            </a:r>
            <a:r>
              <a:rPr lang="en-US" altLang="zh-TW" sz="6000" b="1" u="sng" dirty="0">
                <a:solidFill>
                  <a:srgbClr val="FF0000"/>
                </a:solidFill>
              </a:rPr>
              <a:t>3</a:t>
            </a:r>
            <a:r>
              <a:rPr lang="zh-TW" altLang="en-US" sz="6000" b="1" u="sng" dirty="0">
                <a:solidFill>
                  <a:srgbClr val="FF0000"/>
                </a:solidFill>
              </a:rPr>
              <a:t>年</a:t>
            </a:r>
            <a:r>
              <a:rPr lang="en-US" altLang="zh-TW" sz="6000" b="1" u="sng" dirty="0">
                <a:solidFill>
                  <a:srgbClr val="FF0000"/>
                </a:solidFill>
              </a:rPr>
              <a:t>(2026</a:t>
            </a:r>
            <a:r>
              <a:rPr lang="zh-TW" altLang="en-US" sz="6000" b="1" u="sng" dirty="0">
                <a:solidFill>
                  <a:srgbClr val="FF0000"/>
                </a:solidFill>
              </a:rPr>
              <a:t>年</a:t>
            </a:r>
            <a:r>
              <a:rPr lang="en-US" altLang="zh-TW" sz="6000" b="1" u="sng" dirty="0">
                <a:solidFill>
                  <a:srgbClr val="FF0000"/>
                </a:solidFill>
              </a:rPr>
              <a:t>12</a:t>
            </a:r>
            <a:r>
              <a:rPr lang="zh-TW" altLang="en-US" sz="6000" b="1" u="sng" dirty="0">
                <a:solidFill>
                  <a:srgbClr val="FF0000"/>
                </a:solidFill>
              </a:rPr>
              <a:t>月</a:t>
            </a:r>
            <a:r>
              <a:rPr lang="en-US" altLang="zh-TW" sz="6000" b="1" u="sng" dirty="0">
                <a:solidFill>
                  <a:srgbClr val="FF0000"/>
                </a:solidFill>
              </a:rPr>
              <a:t>31</a:t>
            </a:r>
            <a:r>
              <a:rPr lang="zh-TW" altLang="en-US" sz="6000" b="1" u="sng" dirty="0">
                <a:solidFill>
                  <a:srgbClr val="FF0000"/>
                </a:solidFill>
              </a:rPr>
              <a:t>日止</a:t>
            </a:r>
            <a:r>
              <a:rPr lang="en-US" altLang="zh-TW" sz="6000" b="1" u="sng" dirty="0">
                <a:solidFill>
                  <a:srgbClr val="FF0000"/>
                </a:solidFill>
              </a:rPr>
              <a:t>)</a:t>
            </a:r>
            <a:r>
              <a:rPr lang="zh-TW" altLang="en-US" sz="6000" dirty="0"/>
              <a:t>，逾期各該及格科目不予採計。</a:t>
            </a:r>
          </a:p>
          <a:p>
            <a:pPr marL="179388" indent="-179388">
              <a:buFont typeface="+mj-lt"/>
              <a:buAutoNum type="arabicPeriod" startAt="5"/>
            </a:pPr>
            <a:r>
              <a:rPr lang="zh-TW" altLang="en-US" sz="6400" dirty="0"/>
              <a:t>除</a:t>
            </a:r>
            <a:r>
              <a:rPr lang="zh-TW" altLang="en-US" sz="6400" b="1" u="sng" dirty="0">
                <a:solidFill>
                  <a:srgbClr val="FF0000"/>
                </a:solidFill>
              </a:rPr>
              <a:t>通過上述五科考試</a:t>
            </a:r>
            <a:r>
              <a:rPr lang="zh-TW" altLang="en-US" sz="6400" dirty="0"/>
              <a:t>外，並應具備相當外語能力，例如：</a:t>
            </a:r>
            <a:r>
              <a:rPr lang="zh-TW" altLang="en-US" sz="6400" b="1" u="sng" dirty="0">
                <a:solidFill>
                  <a:srgbClr val="FF0000"/>
                </a:solidFill>
              </a:rPr>
              <a:t>英語能力：</a:t>
            </a:r>
            <a:r>
              <a:rPr lang="en-US" altLang="zh-TW" sz="6400" b="1" u="sng" dirty="0">
                <a:solidFill>
                  <a:srgbClr val="FF0000"/>
                </a:solidFill>
              </a:rPr>
              <a:t>TOEIC 750</a:t>
            </a:r>
            <a:r>
              <a:rPr lang="zh-TW" altLang="en-US" sz="6400" b="1" u="sng" dirty="0">
                <a:solidFill>
                  <a:srgbClr val="FF0000"/>
                </a:solidFill>
              </a:rPr>
              <a:t>以上、全民英語能力檢定中高級初試以上</a:t>
            </a:r>
            <a:r>
              <a:rPr lang="zh-TW" altLang="en-US" sz="6400" dirty="0"/>
              <a:t>、</a:t>
            </a:r>
            <a:r>
              <a:rPr lang="en-US" altLang="zh-TW" sz="6400" dirty="0"/>
              <a:t>IELTS 5.5</a:t>
            </a:r>
            <a:r>
              <a:rPr lang="zh-TW" altLang="en-US" sz="6400" dirty="0"/>
              <a:t>分以上，建議同學可以參加本校暑期舉辦三個學分的英語密集營，詳細內容請參考報名簡章。</a:t>
            </a:r>
          </a:p>
          <a:p>
            <a:pPr marL="179388" indent="-179388">
              <a:buFont typeface="+mj-lt"/>
              <a:buAutoNum type="arabicPeriod" startAt="5"/>
            </a:pPr>
            <a:r>
              <a:rPr lang="zh-TW" altLang="en-US" sz="6400" dirty="0"/>
              <a:t>資料來源：教育部全球資訊網 </a:t>
            </a:r>
            <a:r>
              <a:rPr lang="en-US" altLang="zh-TW" sz="6400" dirty="0"/>
              <a:t>http://www.edu.tw/(</a:t>
            </a:r>
            <a:r>
              <a:rPr lang="zh-TW" altLang="en-US" sz="6400" dirty="0"/>
              <a:t>請點選教育部首頁</a:t>
            </a:r>
            <a:r>
              <a:rPr lang="en-US" altLang="zh-TW" sz="6400" dirty="0"/>
              <a:t>-</a:t>
            </a:r>
            <a:r>
              <a:rPr lang="zh-TW" altLang="en-US" sz="6400" dirty="0"/>
              <a:t>「認證檢定及留考」</a:t>
            </a:r>
            <a:r>
              <a:rPr lang="en-US" altLang="zh-TW" sz="6400" dirty="0"/>
              <a:t>)</a:t>
            </a:r>
          </a:p>
          <a:p>
            <a:pPr marL="179388" indent="-179388">
              <a:buFont typeface="+mj-lt"/>
              <a:buAutoNum type="arabicPeriod" startAt="5"/>
            </a:pPr>
            <a:r>
              <a:rPr lang="zh-TW" altLang="en-US" sz="6400" dirty="0"/>
              <a:t>認證考試歷年考古題與解答：</a:t>
            </a:r>
            <a:r>
              <a:rPr lang="de-DE" altLang="zh-TW" sz="4800" dirty="0"/>
              <a:t>https://depart.moe.edu.tw/ED2500/News.aspx?n=F5D127BF1AB3F2BE&amp;sms=4FEB00C25532256A</a:t>
            </a:r>
            <a:endParaRPr lang="en-US" altLang="zh-TW" sz="64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1ECFBF-AE60-43B2-9F90-56C378991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2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D51CC-06F1-4AE5-8004-A4EAD1BB1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對外華語教學能力認證考試考前加強班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9F1CD7-8B20-4B4D-8453-57FF6C1EE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開課時間：</a:t>
            </a:r>
            <a:r>
              <a:rPr lang="en-US" altLang="zh-TW" dirty="0"/>
              <a:t>5/29</a:t>
            </a:r>
            <a:r>
              <a:rPr lang="zh-TW" altLang="en-US" dirty="0"/>
              <a:t>起共</a:t>
            </a:r>
            <a:r>
              <a:rPr lang="en-US" altLang="zh-TW" dirty="0"/>
              <a:t>36</a:t>
            </a:r>
            <a:r>
              <a:rPr lang="zh-TW" altLang="en-US" dirty="0"/>
              <a:t>小時（以平日晚上及假日）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開課地點：城中校區實體上課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開課人數：</a:t>
            </a:r>
            <a:r>
              <a:rPr lang="en-US" altLang="zh-TW" dirty="0"/>
              <a:t>40</a:t>
            </a:r>
            <a:r>
              <a:rPr lang="zh-TW" altLang="en-US" dirty="0"/>
              <a:t>人（以應屆畢業生，</a:t>
            </a:r>
            <a:r>
              <a:rPr lang="zh-TW" altLang="en-US" b="1" u="sng" dirty="0">
                <a:solidFill>
                  <a:srgbClr val="FF0000"/>
                </a:solidFill>
              </a:rPr>
              <a:t>修畢考試科目</a:t>
            </a:r>
            <a:r>
              <a:rPr lang="en-US" altLang="zh-TW" b="1" u="sng" dirty="0">
                <a:solidFill>
                  <a:srgbClr val="FF0000"/>
                </a:solidFill>
              </a:rPr>
              <a:t>4</a:t>
            </a:r>
            <a:r>
              <a:rPr lang="zh-TW" altLang="en-US" b="1" u="sng" dirty="0">
                <a:solidFill>
                  <a:srgbClr val="FF0000"/>
                </a:solidFill>
              </a:rPr>
              <a:t>門為優先</a:t>
            </a:r>
            <a:r>
              <a:rPr lang="zh-TW" altLang="en-US" dirty="0"/>
              <a:t>）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課程費用：</a:t>
            </a:r>
            <a:r>
              <a:rPr lang="zh-TW" altLang="en-US" b="1" u="sng" dirty="0">
                <a:solidFill>
                  <a:srgbClr val="FF0000"/>
                </a:solidFill>
              </a:rPr>
              <a:t>每人</a:t>
            </a:r>
            <a:r>
              <a:rPr lang="en-US" altLang="zh-TW" b="1" u="sng" dirty="0">
                <a:solidFill>
                  <a:srgbClr val="FF0000"/>
                </a:solidFill>
              </a:rPr>
              <a:t>8000</a:t>
            </a:r>
            <a:r>
              <a:rPr lang="zh-TW" altLang="en-US" b="1" u="sng" dirty="0">
                <a:solidFill>
                  <a:srgbClr val="FF0000"/>
                </a:solidFill>
              </a:rPr>
              <a:t>元</a:t>
            </a:r>
            <a:r>
              <a:rPr lang="zh-TW" altLang="en-US" dirty="0"/>
              <a:t>，通過考試者，學校給獎學金</a:t>
            </a:r>
            <a:r>
              <a:rPr lang="en-US" altLang="zh-TW" dirty="0"/>
              <a:t>4000</a:t>
            </a:r>
            <a:r>
              <a:rPr lang="zh-TW" altLang="en-US" dirty="0"/>
              <a:t>元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b="1" u="sng" dirty="0">
                <a:solidFill>
                  <a:srgbClr val="FF0000"/>
                </a:solidFill>
              </a:rPr>
              <a:t>修習華語教學進修時數累積</a:t>
            </a:r>
            <a:r>
              <a:rPr lang="en-US" altLang="zh-TW" b="1" u="sng" dirty="0">
                <a:solidFill>
                  <a:srgbClr val="FF0000"/>
                </a:solidFill>
              </a:rPr>
              <a:t>120</a:t>
            </a:r>
            <a:r>
              <a:rPr lang="zh-TW" altLang="en-US" b="1" u="sng" dirty="0">
                <a:solidFill>
                  <a:srgbClr val="FF0000"/>
                </a:solidFill>
              </a:rPr>
              <a:t>小時以上，提供給任教機關或學校證明用</a:t>
            </a:r>
            <a:endParaRPr lang="en-US" altLang="zh-TW" b="1" u="sng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報名時間及方式另行公告於學程網頁（中國文學系</a:t>
            </a:r>
            <a:r>
              <a:rPr lang="en-US" altLang="zh-TW" dirty="0"/>
              <a:t>---</a:t>
            </a:r>
            <a:r>
              <a:rPr lang="zh-TW" altLang="en-US" dirty="0"/>
              <a:t>跨域華語教學學程專區）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取得教育部華語證照之就業情況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B8A6BF-EFAA-44DA-A487-46AB37D8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93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319AE265-7AF5-4B7C-8967-31F34B88CD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5241" y="1951831"/>
            <a:ext cx="9593262" cy="2954337"/>
          </a:xfrm>
        </p:spPr>
        <p:txBody>
          <a:bodyPr/>
          <a:lstStyle/>
          <a:p>
            <a:r>
              <a:rPr lang="zh-TW" altLang="en-US" dirty="0"/>
              <a:t>全力以赴</a:t>
            </a:r>
            <a:br>
              <a:rPr lang="en-US" altLang="zh-TW" dirty="0"/>
            </a:br>
            <a:r>
              <a:rPr lang="zh-TW" altLang="en-US" dirty="0"/>
              <a:t>考取證照</a:t>
            </a:r>
            <a:br>
              <a:rPr lang="en-US" altLang="zh-TW" dirty="0"/>
            </a:br>
            <a:r>
              <a:rPr lang="zh-TW" altLang="en-US" dirty="0"/>
              <a:t>傳遞文化</a:t>
            </a:r>
            <a:br>
              <a:rPr lang="en-US" altLang="zh-TW" dirty="0"/>
            </a:br>
            <a:r>
              <a:rPr lang="zh-TW" altLang="en-US" dirty="0"/>
              <a:t>遨遊世界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AEDAE4-DBCF-45CB-BD8F-18E70BF9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146E7-9A8A-48AA-98F2-870065FB841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8045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</TotalTime>
  <Words>828</Words>
  <Application>Microsoft Office PowerPoint</Application>
  <PresentationFormat>寬螢幕</PresentationFormat>
  <Paragraphs>88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Arial</vt:lpstr>
      <vt:lpstr>Calibri</vt:lpstr>
      <vt:lpstr>Garamond</vt:lpstr>
      <vt:lpstr>Wingdings</vt:lpstr>
      <vt:lpstr>有機</vt:lpstr>
      <vt:lpstr>「跨域華語教學學程」說明會</vt:lpstr>
      <vt:lpstr>歡迎修習2024年「跨域華語教學學程」四門課</vt:lpstr>
      <vt:lpstr>PowerPoint 簡報</vt:lpstr>
      <vt:lpstr>教育部華語教學能力認證考試 (參考2023年公告版本)</vt:lpstr>
      <vt:lpstr>教育部華語教學能力認證考試 (參考2023年公告版本)</vt:lpstr>
      <vt:lpstr>對外華語教學能力認證考試考前加強班</vt:lpstr>
      <vt:lpstr>全力以赴 考取證照 傳遞文化 遨遊世界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楊康皓</dc:creator>
  <cp:lastModifiedBy>楊康皓</cp:lastModifiedBy>
  <cp:revision>10</cp:revision>
  <cp:lastPrinted>2024-02-23T06:41:42Z</cp:lastPrinted>
  <dcterms:created xsi:type="dcterms:W3CDTF">2024-02-23T03:19:53Z</dcterms:created>
  <dcterms:modified xsi:type="dcterms:W3CDTF">2024-02-23T07:14:52Z</dcterms:modified>
</cp:coreProperties>
</file>